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3908233-C610-42BB-8DE4-6F03F8F69C62}">
  <a:tblStyle styleId="{43908233-C610-42BB-8DE4-6F03F8F69C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d68f332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9d68f332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366ceaed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366ceaed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387f65f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387f65f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366ceaed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366ceaed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1833edec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1833edec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366ceaed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366ceaed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366ceaed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366ceaed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a911defcc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a911defcc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a911defcc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a911defcc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c1f44d79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c1f44d7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a911defcc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a911defc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1833edec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1833edec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a911defcc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a911defcc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366ceaed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366ceae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1833edec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1833edec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1833ede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1833ede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1833edec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1833edec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b5a4cf25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b5a4cf25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hyperlink" Target="https://simple.wikipedia.org/wiki/ASCII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bioinformatics.babraham.ac.uk/projects/fastqc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bioinformatics.babraham.ac.uk/projects/fastqc/" TargetMode="External"/><Relationship Id="rId4" Type="http://schemas.openxmlformats.org/officeDocument/2006/relationships/hyperlink" Target="https://www.bioinformatics.babraham.ac.uk/projects/fastqc/good_sequence_short_fastqc.html" TargetMode="External"/><Relationship Id="rId5" Type="http://schemas.openxmlformats.org/officeDocument/2006/relationships/hyperlink" Target="https://www.bioinformatics.babraham.ac.uk/projects/fastqc/bad_sequence_fastqc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www.genome.gov/about-genomics/fact-sheets/Sequencing-Human-Genome-cos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sites.google.com/ucsc.edu/t2tworkinggroup/" TargetMode="External"/><Relationship Id="rId4" Type="http://schemas.openxmlformats.org/officeDocument/2006/relationships/hyperlink" Target="https://genomeinformatics.github.io/CHM13v1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hyperlink" Target="https://journals.plos.org/ploscompbiol/article?id=10.1371/journal.pcbi.1004393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hyperlink" Target="https://www.scienceinschool.org/content/decoding-dna-pocket-sized-sequencer" TargetMode="External"/><Relationship Id="rId5" Type="http://schemas.openxmlformats.org/officeDocument/2006/relationships/hyperlink" Target="https://www.youtube.com/watch?v=qzusVw4Dp8w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hyperlink" Target="https://www.youtube.com/watch?v=HMyCqWhwB8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support.illumina.com/bulletins/2016/04/adapter-trimming-why-are-adapter-sequences-trimmed-from-only-the--ends-of-reads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s://www.biostars.org/p/267167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B6</a:t>
            </a:r>
            <a:r>
              <a:rPr b="1" lang="en"/>
              <a:t>.aa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RNA Seq introduction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2"/>
                </a:solidFill>
              </a:rPr>
              <a:t>Karthik</a:t>
            </a:r>
            <a:endParaRPr b="1" i="0" sz="2400" u="none" cap="none" strike="noStrike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r>
              <a:rPr lang="en"/>
              <a:t>: Analysis</a:t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311700" y="1362075"/>
            <a:ext cx="1688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sequencing signal</a:t>
            </a:r>
            <a:endParaRPr/>
          </a:p>
        </p:txBody>
      </p:sp>
      <p:sp>
        <p:nvSpPr>
          <p:cNvPr id="130" name="Google Shape;130;p22"/>
          <p:cNvSpPr txBox="1"/>
          <p:nvPr/>
        </p:nvSpPr>
        <p:spPr>
          <a:xfrm>
            <a:off x="2676525" y="1409700"/>
            <a:ext cx="1688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called raw files</a:t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5095875" y="1409700"/>
            <a:ext cx="1352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Demultiplexing</a:t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7210425" y="1447800"/>
            <a:ext cx="876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FASTQ</a:t>
            </a: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6874500" y="2571750"/>
            <a:ext cx="1688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SAM/BAM</a:t>
            </a:r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4626613" y="2571750"/>
            <a:ext cx="1688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Counts per feature</a:t>
            </a: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6804375" y="3648075"/>
            <a:ext cx="1688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Variants Calling</a:t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2826175" y="2443275"/>
            <a:ext cx="11076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expression analysis</a:t>
            </a: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162175" y="1543050"/>
            <a:ext cx="381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4414763" y="1543050"/>
            <a:ext cx="381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6638850" y="1543050"/>
            <a:ext cx="381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7534275" y="1933575"/>
            <a:ext cx="200100" cy="509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7534275" y="3138375"/>
            <a:ext cx="200100" cy="509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6437588" y="2643150"/>
            <a:ext cx="381000" cy="228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4123013" y="2643150"/>
            <a:ext cx="381000" cy="228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/>
        </p:nvSpPr>
        <p:spPr>
          <a:xfrm>
            <a:off x="7847375" y="1909125"/>
            <a:ext cx="11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Alignment to reference</a:t>
            </a:r>
            <a:endParaRPr sz="1200"/>
          </a:p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FASTA</a:t>
            </a:r>
            <a:endParaRPr/>
          </a:p>
        </p:txBody>
      </p:sp>
      <p:graphicFrame>
        <p:nvGraphicFramePr>
          <p:cNvPr id="151" name="Google Shape;151;p23"/>
          <p:cNvGraphicFramePr/>
          <p:nvPr/>
        </p:nvGraphicFramePr>
        <p:xfrm>
          <a:off x="311700" y="138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{43908233-C610-42BB-8DE4-6F03F8F69C62}</a:tableStyleId>
              </a:tblPr>
              <a:tblGrid>
                <a:gridCol w="5393550"/>
                <a:gridCol w="3355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Lato"/>
                          <a:ea typeface="Lato"/>
                          <a:cs typeface="Lato"/>
                          <a:sym typeface="Lato"/>
                        </a:rPr>
                        <a:t>&gt;SEQUENCE_ID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Lato"/>
                          <a:ea typeface="Lato"/>
                          <a:cs typeface="Lato"/>
                          <a:sym typeface="Lato"/>
                        </a:rPr>
                        <a:t>Sequence ID</a:t>
                      </a:r>
                      <a:endParaRPr sz="105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Lato"/>
                          <a:ea typeface="Lato"/>
                          <a:cs typeface="Lato"/>
                          <a:sym typeface="Lato"/>
                        </a:rPr>
                        <a:t>GATTTGGGGTTCAAAGCAGTATCGATCAAATAGTAAATCCATTTGTTCAACTCACAGTTT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Lato"/>
                          <a:ea typeface="Lato"/>
                          <a:cs typeface="Lato"/>
                          <a:sym typeface="Lato"/>
                        </a:rPr>
                        <a:t>Raw sequence letters</a:t>
                      </a:r>
                      <a:endParaRPr sz="105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473250" y="3506125"/>
            <a:ext cx="81975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FASTA format is used for reference genomes, primer or barcode sequences etc.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FASTQ</a:t>
            </a:r>
            <a:endParaRPr/>
          </a:p>
        </p:txBody>
      </p:sp>
      <p:graphicFrame>
        <p:nvGraphicFramePr>
          <p:cNvPr id="159" name="Google Shape;159;p24"/>
          <p:cNvGraphicFramePr/>
          <p:nvPr/>
        </p:nvGraphicFramePr>
        <p:xfrm>
          <a:off x="311700" y="138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{43908233-C610-42BB-8DE4-6F03F8F69C62}</a:tableStyleId>
              </a:tblPr>
              <a:tblGrid>
                <a:gridCol w="5393550"/>
                <a:gridCol w="3355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Lato"/>
                          <a:ea typeface="Lato"/>
                          <a:cs typeface="Lato"/>
                          <a:sym typeface="Lato"/>
                        </a:rPr>
                        <a:t>@SEQUENCE_ID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Lato"/>
                          <a:ea typeface="Lato"/>
                          <a:cs typeface="Lato"/>
                          <a:sym typeface="Lato"/>
                        </a:rPr>
                        <a:t>Sequence ID</a:t>
                      </a:r>
                      <a:endParaRPr sz="105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Lato"/>
                          <a:ea typeface="Lato"/>
                          <a:cs typeface="Lato"/>
                          <a:sym typeface="Lato"/>
                        </a:rPr>
                        <a:t>GATTTGGGGTTCAAAGCAGTATCGATCAAATAGTAAATCCATTTGTTCAACTCACAGTTT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Lato"/>
                          <a:ea typeface="Lato"/>
                          <a:cs typeface="Lato"/>
                          <a:sym typeface="Lato"/>
                        </a:rPr>
                        <a:t>Raw sequence letters</a:t>
                      </a:r>
                      <a:endParaRPr sz="105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Lato"/>
                          <a:ea typeface="Lato"/>
                          <a:cs typeface="Lato"/>
                          <a:sym typeface="Lato"/>
                        </a:rPr>
                        <a:t>+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Lato"/>
                          <a:ea typeface="Lato"/>
                          <a:cs typeface="Lato"/>
                          <a:sym typeface="Lato"/>
                        </a:rPr>
                        <a:t>??????</a:t>
                      </a:r>
                      <a:endParaRPr sz="105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1397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Lato"/>
                          <a:ea typeface="Lato"/>
                          <a:cs typeface="Lato"/>
                          <a:sym typeface="Lato"/>
                        </a:rPr>
                        <a:t>!''*((((***+))%%%++)(%%%%).1***-+*''))**55CCF&gt;&gt;&gt;&gt;&gt;&gt;CCCCCCC65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397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Lato"/>
                          <a:ea typeface="Lato"/>
                          <a:cs typeface="Lato"/>
                          <a:sym typeface="Lato"/>
                        </a:rPr>
                        <a:t>Quality Scores encoded as Phred Quality+33</a:t>
                      </a:r>
                      <a:endParaRPr sz="105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473250" y="3506125"/>
            <a:ext cx="81975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Following demultiplexing, raw sequence reads are obtained in FASTQ format. These files are also typically gzipped and have the extension .fastq.gz.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526" y="242613"/>
            <a:ext cx="7004952" cy="465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3027400" y="4826700"/>
            <a:ext cx="30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https://simple.wikipedia.org/wiki/ASCII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3447525" y="1021750"/>
            <a:ext cx="1459500" cy="13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Phred Quality Score	</a:t>
            </a:r>
            <a:endParaRPr/>
          </a:p>
        </p:txBody>
      </p:sp>
      <p:graphicFrame>
        <p:nvGraphicFramePr>
          <p:cNvPr id="175" name="Google Shape;175;p26"/>
          <p:cNvGraphicFramePr/>
          <p:nvPr/>
        </p:nvGraphicFramePr>
        <p:xfrm>
          <a:off x="952500" y="220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{43908233-C610-42BB-8DE4-6F03F8F69C62}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Phred Quality 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Probability of incorrect base call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Base call accuracy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99.99%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0.00001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99.999%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749" y="1432074"/>
            <a:ext cx="1896525" cy="2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526875"/>
            <a:ext cx="8520600" cy="10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: Plot Phred Quality vs probability of incorrect base call</a:t>
            </a:r>
            <a:endParaRPr/>
          </a:p>
        </p:txBody>
      </p:sp>
      <p:sp>
        <p:nvSpPr>
          <p:cNvPr id="183" name="Google Shape;18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850" y="1419275"/>
            <a:ext cx="4244301" cy="35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FastQC: Generates quality reports from fastq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https://www.bioinformatics.babraham.ac.uk/projects/fastqc/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Commands: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fastqc example_1.fastq</a:t>
            </a:r>
            <a:endParaRPr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C78D8"/>
                </a:solidFill>
              </a:rPr>
              <a:t>(to load the fastqc module so you can run it, first execute </a:t>
            </a:r>
            <a:r>
              <a:rPr lang="en" sz="1500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module load fastqc</a:t>
            </a:r>
            <a:r>
              <a:rPr lang="en">
                <a:solidFill>
                  <a:srgbClr val="3C78D8"/>
                </a:solidFill>
              </a:rPr>
              <a:t>)</a:t>
            </a: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FastQC: Generates quality reports from fastq files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https://www.bioinformatics.babraham.ac.uk/projects/fastqc/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 reports from the tool homepage: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Good illumina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Bad illumina data</a:t>
            </a:r>
            <a:endParaRPr/>
          </a:p>
        </p:txBody>
      </p:sp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of FastQC</a:t>
            </a:r>
            <a:endParaRPr/>
          </a:p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463" y="661263"/>
            <a:ext cx="678907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985650" y="4663225"/>
            <a:ext cx="71727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https://www.genome.gov/about-genomics/fact-sheets/Sequencing-Human-Genome-cost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 complete human genome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release of human genome excluded upwards of 10% of the genome.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HG38: </a:t>
            </a:r>
            <a:r>
              <a:rPr lang="en"/>
              <a:t>161 Mbp of “unknown” sequence constituting 5% of the genome.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 chromosomes X and 8 released 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T2T Consortium</a:t>
            </a:r>
            <a:r>
              <a:rPr lang="en"/>
              <a:t>  on Sep 22, 2020: 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https://genomeinformatics.github.io/CHM13v1/</a:t>
            </a:r>
            <a:endParaRPr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163" y="1341050"/>
            <a:ext cx="5803678" cy="33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7089300" y="4715925"/>
            <a:ext cx="174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Griffith et al. 2015</a:t>
            </a:r>
            <a:endParaRPr/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</a:t>
            </a:r>
            <a:r>
              <a:rPr lang="en"/>
              <a:t> of sequencers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1017725"/>
            <a:ext cx="3820973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4395250" y="4876075"/>
            <a:ext cx="49011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Forked from https://github.com/lexnederbragt/developments-in-next-generation-sequencing</a:t>
            </a:r>
            <a:endParaRPr sz="900"/>
          </a:p>
        </p:txBody>
      </p:sp>
      <p:sp>
        <p:nvSpPr>
          <p:cNvPr id="85" name="Google Shape;85;p17"/>
          <p:cNvSpPr/>
          <p:nvPr/>
        </p:nvSpPr>
        <p:spPr>
          <a:xfrm>
            <a:off x="3914775" y="1057275"/>
            <a:ext cx="904800" cy="43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5314950" y="1057275"/>
            <a:ext cx="1295400" cy="133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1014425" y="1338275"/>
            <a:ext cx="160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$1000 human genome.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4981650" y="561250"/>
            <a:ext cx="19620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Long read sequencing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6381750" y="3848100"/>
            <a:ext cx="2362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*Nanopore sequencing can yield ultra long reads &gt; 2Mb!</a:t>
            </a:r>
            <a:endParaRPr/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Nanopore sequencing	</a:t>
            </a:r>
            <a:endParaRPr/>
          </a:p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625" y="1139225"/>
            <a:ext cx="663076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4348200" y="4820100"/>
            <a:ext cx="47958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https://www.scienceinschool.org/content/decoding-dna-pocket-sized-sequencer</a:t>
            </a:r>
            <a:endParaRPr sz="1000"/>
          </a:p>
        </p:txBody>
      </p:sp>
      <p:sp>
        <p:nvSpPr>
          <p:cNvPr id="99" name="Google Shape;99;p18"/>
          <p:cNvSpPr txBox="1"/>
          <p:nvPr/>
        </p:nvSpPr>
        <p:spPr>
          <a:xfrm>
            <a:off x="4348200" y="4637575"/>
            <a:ext cx="43713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https://www.youtube.com/watch?v=qzusVw4Dp8w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363" y="1143175"/>
            <a:ext cx="4479269" cy="391365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Sequencing by synthesis</a:t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4780500" y="4749900"/>
            <a:ext cx="436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https://www.youtube.com/watch?v=HMyCqWhwB8E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Sequencing by synthesis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50" y="1288300"/>
            <a:ext cx="7907488" cy="33406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943200" y="4830600"/>
            <a:ext cx="82008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https://support.illumina.com/bulletins/2016/04/adapter-trimming-why-are-adapter-sequences-trimmed-from-only-the--ends-of-reads.html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Single-end </a:t>
            </a:r>
            <a:r>
              <a:rPr lang="en"/>
              <a:t>read</a:t>
            </a:r>
            <a:r>
              <a:rPr lang="en"/>
              <a:t> vs paired sequencing	</a:t>
            </a:r>
            <a:endParaRPr/>
          </a:p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300" y="1152425"/>
            <a:ext cx="3413403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5650900" y="4630825"/>
            <a:ext cx="3079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https://www.biostars.org/p/267167/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